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4" r:id="rId2"/>
    <p:sldId id="297" r:id="rId3"/>
    <p:sldId id="285" r:id="rId4"/>
    <p:sldId id="268" r:id="rId5"/>
    <p:sldId id="286" r:id="rId6"/>
    <p:sldId id="287" r:id="rId7"/>
    <p:sldId id="288" r:id="rId8"/>
    <p:sldId id="289" r:id="rId9"/>
    <p:sldId id="291" r:id="rId10"/>
    <p:sldId id="292" r:id="rId11"/>
    <p:sldId id="271" r:id="rId12"/>
    <p:sldId id="295" r:id="rId13"/>
    <p:sldId id="290" r:id="rId14"/>
    <p:sldId id="296" r:id="rId15"/>
    <p:sldId id="294" r:id="rId16"/>
    <p:sldId id="293" r:id="rId17"/>
    <p:sldId id="298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 varScale="1">
        <p:scale>
          <a:sx n="160" d="100"/>
          <a:sy n="16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08 linear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Trouble With Growth Charts - The New York Times">
            <a:extLst>
              <a:ext uri="{FF2B5EF4-FFF2-40B4-BE49-F238E27FC236}">
                <a16:creationId xmlns:a16="http://schemas.microsoft.com/office/drawing/2014/main" id="{B5BFD1AF-138D-0B4A-A909-9B9515C2A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6" r="-447"/>
          <a:stretch/>
        </p:blipFill>
        <p:spPr bwMode="auto">
          <a:xfrm>
            <a:off x="34290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D4BBFB-CC92-2F45-84FF-061F113AEDA5}"/>
              </a:ext>
            </a:extLst>
          </p:cNvPr>
          <p:cNvSpPr/>
          <p:nvPr/>
        </p:nvSpPr>
        <p:spPr>
          <a:xfrm>
            <a:off x="1736246" y="6301860"/>
            <a:ext cx="15849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Age (0-3 years)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A31-29C3-D545-99E4-950284F26D41}"/>
              </a:ext>
            </a:extLst>
          </p:cNvPr>
          <p:cNvSpPr/>
          <p:nvPr/>
        </p:nvSpPr>
        <p:spPr>
          <a:xfrm>
            <a:off x="4944419" y="3059668"/>
            <a:ext cx="8553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3337D-A9A2-2845-BA02-D6582BD8F702}"/>
              </a:ext>
            </a:extLst>
          </p:cNvPr>
          <p:cNvSpPr/>
          <p:nvPr/>
        </p:nvSpPr>
        <p:spPr>
          <a:xfrm>
            <a:off x="4944419" y="975836"/>
            <a:ext cx="802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39862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E15CD-C873-EF49-8241-9F2215FFEF2D}"/>
              </a:ext>
            </a:extLst>
          </p:cNvPr>
          <p:cNvSpPr/>
          <p:nvPr/>
        </p:nvSpPr>
        <p:spPr>
          <a:xfrm>
            <a:off x="8400980" y="5630346"/>
            <a:ext cx="357482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Why?  To make things easier on us…</a:t>
            </a:r>
          </a:p>
        </p:txBody>
      </p:sp>
    </p:spTree>
    <p:extLst>
      <p:ext uri="{BB962C8B-B14F-4D97-AF65-F5344CB8AC3E}">
        <p14:creationId xmlns:p14="http://schemas.microsoft.com/office/powerpoint/2010/main" val="326278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Linear Discriminant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0196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all the classes have the same covariance matrix </a:t>
            </a:r>
            <a:r>
              <a:rPr lang="en-US" sz="3600" dirty="0" err="1"/>
              <a:t>Σ</a:t>
            </a:r>
            <a:r>
              <a:rPr lang="en-US" sz="3600" dirty="0"/>
              <a:t>, the quadratic terms in the decision boundaries drop out and you can get linear decision boundaries.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7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Shared covariance matrix 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6292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If the classes share a covariance matrix, I get another benefit.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square root of this quadratic form goes by the name </a:t>
            </a:r>
          </a:p>
          <a:p>
            <a:r>
              <a:rPr lang="en-US" sz="3600" b="1" dirty="0" err="1"/>
              <a:t>Mahalanobis</a:t>
            </a:r>
            <a:r>
              <a:rPr lang="en-US" sz="3600" b="1" dirty="0"/>
              <a:t>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E4A9C-A73D-8847-A39C-04AE13E84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7" r="-1293"/>
          <a:stretch/>
        </p:blipFill>
        <p:spPr>
          <a:xfrm>
            <a:off x="644843" y="3755231"/>
            <a:ext cx="466344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78E8-3172-8E42-B261-05D01D5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414339"/>
            <a:ext cx="4533900" cy="2562226"/>
          </a:xfrm>
        </p:spPr>
        <p:txBody>
          <a:bodyPr>
            <a:normAutofit/>
          </a:bodyPr>
          <a:lstStyle/>
          <a:p>
            <a:r>
              <a:rPr lang="en-US" dirty="0"/>
              <a:t>“Quadratic Discriminant Analysis”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781B9-867C-8248-B17D-445F264F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568324"/>
            <a:ext cx="6819900" cy="6126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0E5F70-750A-6744-80AA-156273CC9E59}"/>
              </a:ext>
            </a:extLst>
          </p:cNvPr>
          <p:cNvSpPr/>
          <p:nvPr/>
        </p:nvSpPr>
        <p:spPr>
          <a:xfrm>
            <a:off x="352425" y="2643187"/>
            <a:ext cx="501967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When each class gets its own covariance matrix </a:t>
            </a:r>
            <a:r>
              <a:rPr lang="en-US" sz="2800" dirty="0" err="1"/>
              <a:t>Σ</a:t>
            </a:r>
            <a:r>
              <a:rPr lang="en-US" sz="2800" dirty="0"/>
              <a:t>, quadratic decision boundaries result.</a:t>
            </a:r>
          </a:p>
          <a:p>
            <a:endParaRPr lang="en-US" sz="2800" dirty="0"/>
          </a:p>
          <a:p>
            <a:r>
              <a:rPr lang="en-US" sz="2800" dirty="0"/>
              <a:t>This gives answers very close to logistic regression with x</a:t>
            </a:r>
            <a:r>
              <a:rPr lang="en-US" sz="2800" baseline="-25000" dirty="0"/>
              <a:t>1</a:t>
            </a:r>
            <a:r>
              <a:rPr lang="en-US" sz="2800" baseline="30000" dirty="0"/>
              <a:t>2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baseline="30000" dirty="0"/>
              <a:t>2</a:t>
            </a:r>
            <a:r>
              <a:rPr lang="en-US" sz="2800" dirty="0"/>
              <a:t>, and x</a:t>
            </a:r>
            <a:r>
              <a:rPr lang="en-US" sz="2800" baseline="-25000" dirty="0"/>
              <a:t>1</a:t>
            </a:r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terms.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4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C6A2-B2EC-BC4A-9C38-5362D51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1922-066D-C84D-A267-2C38BC289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 CS wizards say that when linear or quadratic classification work, they tend to work well, and capture most of what there is to be had.</a:t>
            </a:r>
          </a:p>
          <a:p>
            <a:endParaRPr lang="en-US" dirty="0"/>
          </a:p>
          <a:p>
            <a:r>
              <a:rPr lang="en-US" dirty="0"/>
              <a:t>There is a formulation of linear discriminant analysis that gives essentially the same results from the early 20</a:t>
            </a:r>
            <a:r>
              <a:rPr lang="en-US" baseline="30000" dirty="0"/>
              <a:t>th</a:t>
            </a:r>
            <a:r>
              <a:rPr lang="en-US" dirty="0"/>
              <a:t> century credited to Ronald Fisher.   Engineered for pen-and-paper calculation, it compares within-group variance to between-group variance and optimizes the weight vectors for that ratio.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01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E78A-32C4-D44C-A61B-01F4B11F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B84EC-363E-B541-9954-186473CD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" y="857250"/>
            <a:ext cx="8894389" cy="5747544"/>
          </a:xfrm>
        </p:spPr>
      </p:pic>
    </p:spTree>
    <p:extLst>
      <p:ext uri="{BB962C8B-B14F-4D97-AF65-F5344CB8AC3E}">
        <p14:creationId xmlns:p14="http://schemas.microsoft.com/office/powerpoint/2010/main" val="218343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C420-27C6-C347-9EB5-1DE7209D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B9CDE-8D63-9F47-8E2A-A7FB68F9D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8" y="365125"/>
            <a:ext cx="10308486" cy="6374607"/>
          </a:xfrm>
        </p:spPr>
      </p:pic>
    </p:spTree>
    <p:extLst>
      <p:ext uri="{BB962C8B-B14F-4D97-AF65-F5344CB8AC3E}">
        <p14:creationId xmlns:p14="http://schemas.microsoft.com/office/powerpoint/2010/main" val="314672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•office hours Friday 2pm (WT, </a:t>
            </a:r>
            <a:r>
              <a:rPr lang="en-US" dirty="0" err="1"/>
              <a:t>Crerar</a:t>
            </a:r>
            <a:r>
              <a:rPr lang="en-US" dirty="0"/>
              <a:t> 257)</a:t>
            </a:r>
          </a:p>
          <a:p>
            <a:r>
              <a:rPr lang="en-US" dirty="0"/>
              <a:t>•office hours Monday 2pm (WT, zoom + </a:t>
            </a:r>
            <a:r>
              <a:rPr lang="en-US" dirty="0" err="1"/>
              <a:t>Crerar</a:t>
            </a:r>
            <a:r>
              <a:rPr lang="en-US" dirty="0"/>
              <a:t> 356) </a:t>
            </a:r>
          </a:p>
          <a:p>
            <a:r>
              <a:rPr lang="en-US" dirty="0"/>
              <a:t>•office hours Wednesday 2pm (</a:t>
            </a:r>
            <a:r>
              <a:rPr lang="en-US" dirty="0" err="1"/>
              <a:t>Jiacheng</a:t>
            </a:r>
            <a:r>
              <a:rPr lang="en-US" dirty="0"/>
              <a:t>, zoom)</a:t>
            </a:r>
          </a:p>
          <a:p>
            <a:r>
              <a:rPr lang="en-US" dirty="0"/>
              <a:t>•office hours Thursday 2pm (Sherry, zoom)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a linear function of X that will tell class 1 from class not-1.</a:t>
            </a:r>
          </a:p>
          <a:p>
            <a:r>
              <a:rPr lang="en-US" dirty="0"/>
              <a:t>Let us imagine that I infer probability densities for class 1 and class 2</a:t>
            </a:r>
          </a:p>
          <a:p>
            <a:r>
              <a:rPr lang="en-US" dirty="0"/>
              <a:t>And let us imagine that I use normal densities for my distribution of features in X.</a:t>
            </a:r>
          </a:p>
          <a:p>
            <a:r>
              <a:rPr lang="en-US" dirty="0"/>
              <a:t>What happens?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BF-6227-844C-9FFF-5162B2D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univariate Normal: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7F021-F8EF-DF4F-BADE-5336BAD09EA5}"/>
              </a:ext>
            </a:extLst>
          </p:cNvPr>
          <p:cNvSpPr/>
          <p:nvPr/>
        </p:nvSpPr>
        <p:spPr>
          <a:xfrm>
            <a:off x="6281058" y="324433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term gives me curvature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B54BC-15FC-DD42-807F-A383FB507F2F}"/>
              </a:ext>
            </a:extLst>
          </p:cNvPr>
          <p:cNvSpPr/>
          <p:nvPr/>
        </p:nvSpPr>
        <p:spPr>
          <a:xfrm>
            <a:off x="7750629" y="3938790"/>
            <a:ext cx="360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and x</a:t>
            </a:r>
            <a:r>
              <a:rPr lang="en-US" baseline="30000" dirty="0"/>
              <a:t>2</a:t>
            </a:r>
            <a:r>
              <a:rPr lang="en-US" dirty="0"/>
              <a:t> term gives me 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1C4D8-60A3-6947-932E-B77ECA2763C9}"/>
              </a:ext>
            </a:extLst>
          </p:cNvPr>
          <p:cNvSpPr/>
          <p:nvPr/>
        </p:nvSpPr>
        <p:spPr>
          <a:xfrm>
            <a:off x="8972298" y="4624199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 gives me…</a:t>
            </a:r>
          </a:p>
          <a:p>
            <a:r>
              <a:rPr lang="en-US" dirty="0"/>
              <a:t>a multiplicative constant.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67DC7-8AB4-8544-88E6-839FE2222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590" y="2127333"/>
            <a:ext cx="10679176" cy="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  <p:pic>
        <p:nvPicPr>
          <p:cNvPr id="1026" name="Picture 2" descr="The Normal Distribution and Standard Deviation – Physics 132 Lab Manual">
            <a:extLst>
              <a:ext uri="{FF2B5EF4-FFF2-40B4-BE49-F238E27FC236}">
                <a16:creationId xmlns:a16="http://schemas.microsoft.com/office/drawing/2014/main" id="{A9309CCB-406B-D546-ABB8-9801834F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" r="-4000" b="5370"/>
          <a:stretch/>
        </p:blipFill>
        <p:spPr bwMode="auto">
          <a:xfrm>
            <a:off x="7306927" y="4125553"/>
            <a:ext cx="4696961" cy="26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/2σ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 r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932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A0F0-58B5-C64E-880F-1586C7C7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207962"/>
            <a:ext cx="11353800" cy="1325563"/>
          </a:xfrm>
        </p:spPr>
        <p:txBody>
          <a:bodyPr/>
          <a:lstStyle/>
          <a:p>
            <a:r>
              <a:rPr lang="en-US" dirty="0"/>
              <a:t>Why are we so eager to call everything normal?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E8072-5288-ED4F-8A83-895CA781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Wasn’t there another class that warned us not to make normality assumptions without checking them?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Englightened</a:t>
            </a:r>
            <a:r>
              <a:rPr lang="en-US" dirty="0"/>
              <a:t> mathematical convenience”</a:t>
            </a:r>
          </a:p>
          <a:p>
            <a:endParaRPr lang="en-US" dirty="0"/>
          </a:p>
          <a:p>
            <a:r>
              <a:rPr lang="en-US" dirty="0"/>
              <a:t>Normal solves the problem of distribution with maximum entropy with constraints on mean and standard deviation</a:t>
            </a:r>
          </a:p>
          <a:p>
            <a:endParaRPr lang="en-US" dirty="0"/>
          </a:p>
          <a:p>
            <a:r>
              <a:rPr lang="en-US" dirty="0"/>
              <a:t>Estimating the parameters of the normal distribution (sample mean and sample standard deviation) does not require optimization</a:t>
            </a:r>
          </a:p>
          <a:p>
            <a:endParaRPr lang="en-US" dirty="0"/>
          </a:p>
          <a:p>
            <a:r>
              <a:rPr lang="en-US" dirty="0"/>
              <a:t>With enough degrees of freedom, everything looks like a sum of </a:t>
            </a:r>
            <a:r>
              <a:rPr lang="en-US" dirty="0" err="1"/>
              <a:t>normals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33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 one dimension, if I have k classes, each with a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5E1B8-996A-0749-8A68-553A7465F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692127"/>
            <a:ext cx="8945833" cy="1845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B67783-CF0C-CD4C-B45D-352D827D40F3}"/>
              </a:ext>
            </a:extLst>
          </p:cNvPr>
          <p:cNvSpPr/>
          <p:nvPr/>
        </p:nvSpPr>
        <p:spPr>
          <a:xfrm>
            <a:off x="838200" y="2399020"/>
            <a:ext cx="10565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Assumption of normal distribution for each class + Bayes’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8F7FD-D514-2C4E-AB46-F326627D9BC5}"/>
              </a:ext>
            </a:extLst>
          </p:cNvPr>
          <p:cNvSpPr/>
          <p:nvPr/>
        </p:nvSpPr>
        <p:spPr>
          <a:xfrm>
            <a:off x="990600" y="5825609"/>
            <a:ext cx="84415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When would you have k classes in 1 dimension?   </a:t>
            </a:r>
          </a:p>
          <a:p>
            <a:r>
              <a:rPr lang="en-US" sz="3200" dirty="0"/>
              <a:t>Growth curves.</a:t>
            </a:r>
          </a:p>
        </p:txBody>
      </p:sp>
    </p:spTree>
    <p:extLst>
      <p:ext uri="{BB962C8B-B14F-4D97-AF65-F5344CB8AC3E}">
        <p14:creationId xmlns:p14="http://schemas.microsoft.com/office/powerpoint/2010/main" val="472200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626</Words>
  <Application>Microsoft Macintosh PowerPoint</Application>
  <PresentationFormat>Widescreen</PresentationFormat>
  <Paragraphs>76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Corbel</vt:lpstr>
      <vt:lpstr>Gill Sans Light</vt:lpstr>
      <vt:lpstr>Office Theme</vt:lpstr>
      <vt:lpstr>DATA221 Intro Machine Learning 08 linear discrimination</vt:lpstr>
      <vt:lpstr>Office hours reminder</vt:lpstr>
      <vt:lpstr>Linear discrimination</vt:lpstr>
      <vt:lpstr>Anatomy of the normal distribution</vt:lpstr>
      <vt:lpstr>Look at univariate Normal: </vt:lpstr>
      <vt:lpstr>Boundary between two same-variance normal distributions in 1d…</vt:lpstr>
      <vt:lpstr>Boundary between two same-variance normal distributions in 1d…</vt:lpstr>
      <vt:lpstr>Why are we so eager to call everything normal?</vt:lpstr>
      <vt:lpstr>In one dimension, if I have k classes, each with a different μ…</vt:lpstr>
      <vt:lpstr>PowerPoint Presentation</vt:lpstr>
      <vt:lpstr>Multivariate normal </vt:lpstr>
      <vt:lpstr>Multivariate normal </vt:lpstr>
      <vt:lpstr>Linear Discriminant Analysis</vt:lpstr>
      <vt:lpstr>Shared covariance matrix Σ</vt:lpstr>
      <vt:lpstr>“Quadratic Discriminant Analysis” </vt:lpstr>
      <vt:lpstr>Linear Discriminant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2</cp:revision>
  <dcterms:created xsi:type="dcterms:W3CDTF">2022-04-12T13:09:29Z</dcterms:created>
  <dcterms:modified xsi:type="dcterms:W3CDTF">2022-04-13T19:06:47Z</dcterms:modified>
</cp:coreProperties>
</file>